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1413" r:id="rId2"/>
    <p:sldId id="1538" r:id="rId3"/>
    <p:sldId id="1539" r:id="rId4"/>
    <p:sldId id="1548" r:id="rId5"/>
    <p:sldId id="1540" r:id="rId6"/>
    <p:sldId id="1549" r:id="rId7"/>
    <p:sldId id="1545" r:id="rId8"/>
    <p:sldId id="1543" r:id="rId9"/>
    <p:sldId id="1544" r:id="rId10"/>
    <p:sldId id="1546" r:id="rId11"/>
    <p:sldId id="1541" r:id="rId12"/>
    <p:sldId id="154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ťhová Kateřina Mgr." initials="BKM" lastIdx="1" clrIdx="0">
    <p:extLst>
      <p:ext uri="{19B8F6BF-5375-455C-9EA6-DF929625EA0E}">
        <p15:presenceInfo xmlns:p15="http://schemas.microsoft.com/office/powerpoint/2012/main" userId="S::bathovak@mzcr.cz::2ae9e291-97a3-4df5-9ec6-7de85b112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145"/>
    <a:srgbClr val="7191D1"/>
    <a:srgbClr val="315397"/>
    <a:srgbClr val="00FF00"/>
    <a:srgbClr val="B0C2E5"/>
    <a:srgbClr val="F2F2F2"/>
    <a:srgbClr val="305983"/>
    <a:srgbClr val="FFE699"/>
    <a:srgbClr val="3D67BC"/>
    <a:srgbClr val="00C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867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0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4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3" r:id="rId3"/>
    <p:sldLayoutId id="2147483661" r:id="rId4"/>
    <p:sldLayoutId id="2147483665" r:id="rId5"/>
    <p:sldLayoutId id="214748367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3831336"/>
            <a:ext cx="12192000" cy="1956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3152" y="1801368"/>
            <a:ext cx="12192000" cy="1690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800" dirty="0"/>
              <a:t>Očkování proti COVID-19</a:t>
            </a:r>
          </a:p>
          <a:p>
            <a:endParaRPr lang="cs-CZ" sz="4800" dirty="0"/>
          </a:p>
          <a:p>
            <a:r>
              <a:rPr lang="cs-CZ" sz="4800" dirty="0"/>
              <a:t>AstraZeneca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AE7D3EC-353E-4AEE-92C6-AE277C0CFFE6}"/>
              </a:ext>
            </a:extLst>
          </p:cNvPr>
          <p:cNvSpPr/>
          <p:nvPr/>
        </p:nvSpPr>
        <p:spPr>
          <a:xfrm>
            <a:off x="4909193" y="5284381"/>
            <a:ext cx="2519917" cy="138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0A4CF35E-0AFE-44CC-95C0-07B4FADAF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71644"/>
              </p:ext>
            </p:extLst>
          </p:nvPr>
        </p:nvGraphicFramePr>
        <p:xfrm>
          <a:off x="657460" y="4542385"/>
          <a:ext cx="1245768" cy="124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1579680" imgH="1579680" progId="">
                  <p:embed/>
                </p:oleObj>
              </mc:Choice>
              <mc:Fallback>
                <p:oleObj r:id="rId3" imgW="1579680" imgH="1579680" progId="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60" y="4542385"/>
                        <a:ext cx="1245768" cy="1245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F4E9BB8C-233D-43D5-9AA7-2D8B36CFD1D1}"/>
              </a:ext>
            </a:extLst>
          </p:cNvPr>
          <p:cNvSpPr/>
          <p:nvPr/>
        </p:nvSpPr>
        <p:spPr>
          <a:xfrm>
            <a:off x="2682911" y="4542385"/>
            <a:ext cx="6397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prof. MUDr. Roman Chlíbek, PhD.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Česká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vakcinologická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společnost  ČLS JEP</a:t>
            </a:r>
          </a:p>
        </p:txBody>
      </p:sp>
      <p:pic>
        <p:nvPicPr>
          <p:cNvPr id="9" name="Picture 30">
            <a:extLst>
              <a:ext uri="{FF2B5EF4-FFF2-40B4-BE49-F238E27FC236}">
                <a16:creationId xmlns:a16="http://schemas.microsoft.com/office/drawing/2014/main" id="{8DEADA99-D692-433B-89BF-8522613CE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r="30522"/>
          <a:stretch/>
        </p:blipFill>
        <p:spPr>
          <a:xfrm flipH="1">
            <a:off x="9859888" y="2868372"/>
            <a:ext cx="1975945" cy="22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7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C138D7A-A9DA-4C60-900D-F2098E652ADD}"/>
              </a:ext>
            </a:extLst>
          </p:cNvPr>
          <p:cNvSpPr/>
          <p:nvPr/>
        </p:nvSpPr>
        <p:spPr>
          <a:xfrm>
            <a:off x="381740" y="777886"/>
            <a:ext cx="741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Vysoká účinnost v období mezi dávkami </a:t>
            </a:r>
            <a:endParaRPr lang="cs-CZ" sz="3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33956F-686C-4AB9-9B8A-0F5C3DC286CA}"/>
              </a:ext>
            </a:extLst>
          </p:cNvPr>
          <p:cNvSpPr txBox="1"/>
          <p:nvPr/>
        </p:nvSpPr>
        <p:spPr>
          <a:xfrm>
            <a:off x="8889704" y="844367"/>
            <a:ext cx="207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rgbClr val="D31145"/>
                </a:solidFill>
              </a:rPr>
              <a:t>78%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526AB8F-9267-4EC1-866E-B651DB41A9A8}"/>
              </a:ext>
            </a:extLst>
          </p:cNvPr>
          <p:cNvSpPr txBox="1">
            <a:spLocks/>
          </p:cNvSpPr>
          <p:nvPr/>
        </p:nvSpPr>
        <p:spPr>
          <a:xfrm>
            <a:off x="381740" y="1724247"/>
            <a:ext cx="8668407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22 dnů po první dávce je účinnost 77 % </a:t>
            </a:r>
          </a:p>
          <a:p>
            <a:pPr>
              <a:spcBef>
                <a:spcPts val="1200"/>
              </a:spcBef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78% účinnost v období 61-90 dnů po první dávce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211E9E-1095-4260-9D4F-90FC533A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9" y="3340396"/>
            <a:ext cx="10828222" cy="295688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A95FF-CC50-4F24-B70E-531EF5650997}"/>
              </a:ext>
            </a:extLst>
          </p:cNvPr>
          <p:cNvSpPr/>
          <p:nvPr/>
        </p:nvSpPr>
        <p:spPr>
          <a:xfrm>
            <a:off x="948069" y="4189227"/>
            <a:ext cx="1508051" cy="332341"/>
          </a:xfrm>
          <a:prstGeom prst="rect">
            <a:avLst/>
          </a:prstGeom>
          <a:noFill/>
          <a:ln w="28575">
            <a:solidFill>
              <a:srgbClr val="FF25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6E9A11A-EAD8-4258-9ED4-8C03A67456AD}"/>
              </a:ext>
            </a:extLst>
          </p:cNvPr>
          <p:cNvSpPr/>
          <p:nvPr/>
        </p:nvSpPr>
        <p:spPr>
          <a:xfrm>
            <a:off x="948068" y="5036283"/>
            <a:ext cx="1508051" cy="332340"/>
          </a:xfrm>
          <a:prstGeom prst="rect">
            <a:avLst/>
          </a:prstGeom>
          <a:noFill/>
          <a:ln w="28575">
            <a:solidFill>
              <a:srgbClr val="FF25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D19AF53-7066-421E-8124-1A17F3D094C3}"/>
              </a:ext>
            </a:extLst>
          </p:cNvPr>
          <p:cNvSpPr/>
          <p:nvPr/>
        </p:nvSpPr>
        <p:spPr>
          <a:xfrm>
            <a:off x="8763000" y="4205175"/>
            <a:ext cx="2326758" cy="332342"/>
          </a:xfrm>
          <a:prstGeom prst="rect">
            <a:avLst/>
          </a:prstGeom>
          <a:noFill/>
          <a:ln w="28575">
            <a:solidFill>
              <a:srgbClr val="FF25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B8296B5-A986-4B49-BA43-2578BC2EC161}"/>
              </a:ext>
            </a:extLst>
          </p:cNvPr>
          <p:cNvSpPr/>
          <p:nvPr/>
        </p:nvSpPr>
        <p:spPr>
          <a:xfrm>
            <a:off x="8763000" y="5085054"/>
            <a:ext cx="2326758" cy="332342"/>
          </a:xfrm>
          <a:prstGeom prst="rect">
            <a:avLst/>
          </a:prstGeom>
          <a:noFill/>
          <a:ln w="28575">
            <a:solidFill>
              <a:srgbClr val="FF25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C074EB0-5DD8-49C4-8D0C-565E2A765E6A}"/>
              </a:ext>
            </a:extLst>
          </p:cNvPr>
          <p:cNvCxnSpPr>
            <a:cxnSpLocks/>
          </p:cNvCxnSpPr>
          <p:nvPr/>
        </p:nvCxnSpPr>
        <p:spPr>
          <a:xfrm flipH="1">
            <a:off x="2619091" y="2845982"/>
            <a:ext cx="1993645" cy="2427355"/>
          </a:xfrm>
          <a:prstGeom prst="straightConnector1">
            <a:avLst/>
          </a:prstGeom>
          <a:ln w="38100">
            <a:solidFill>
              <a:srgbClr val="FF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2">
            <a:extLst>
              <a:ext uri="{FF2B5EF4-FFF2-40B4-BE49-F238E27FC236}">
                <a16:creationId xmlns:a16="http://schemas.microsoft.com/office/drawing/2014/main" id="{60FBB8AA-8513-42B8-9596-43B66320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06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F2221-C77E-4E36-98C0-041CA78A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46CA606-24AA-4E08-9BBE-8D95BC99D028}"/>
              </a:ext>
            </a:extLst>
          </p:cNvPr>
          <p:cNvSpPr txBox="1">
            <a:spLocks/>
          </p:cNvSpPr>
          <p:nvPr/>
        </p:nvSpPr>
        <p:spPr>
          <a:xfrm>
            <a:off x="381740" y="813393"/>
            <a:ext cx="85344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Vakcína je účinná i proti mutacím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23713C9-5E86-43CF-9755-36DA52840660}"/>
              </a:ext>
            </a:extLst>
          </p:cNvPr>
          <p:cNvSpPr/>
          <p:nvPr/>
        </p:nvSpPr>
        <p:spPr>
          <a:xfrm>
            <a:off x="341683" y="1778563"/>
            <a:ext cx="1113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Účinnost proti britské mutaci B.1.1.7 je podobná účinnosti proti ostatním liniím viru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75 % versus 84 %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F2D73C-A4BE-4A82-956C-5C975325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45" y="2456956"/>
            <a:ext cx="7433932" cy="363018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C00C07AF-49B7-4209-8F92-072BC5C1D2C1}"/>
              </a:ext>
            </a:extLst>
          </p:cNvPr>
          <p:cNvSpPr/>
          <p:nvPr/>
        </p:nvSpPr>
        <p:spPr>
          <a:xfrm>
            <a:off x="7400260" y="4157330"/>
            <a:ext cx="1669312" cy="74959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64BAC0-F2DB-4FE6-B4D4-F43696720938}"/>
              </a:ext>
            </a:extLst>
          </p:cNvPr>
          <p:cNvSpPr/>
          <p:nvPr/>
        </p:nvSpPr>
        <p:spPr>
          <a:xfrm>
            <a:off x="3374065" y="4157330"/>
            <a:ext cx="1282995" cy="74959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0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F20A5-E9C2-43A6-9684-020F6C2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Závěr</a:t>
            </a:r>
          </a:p>
        </p:txBody>
      </p:sp>
      <p:sp>
        <p:nvSpPr>
          <p:cNvPr id="3" name="Zaoblený obdélník 12">
            <a:extLst>
              <a:ext uri="{FF2B5EF4-FFF2-40B4-BE49-F238E27FC236}">
                <a16:creationId xmlns:a16="http://schemas.microsoft.com/office/drawing/2014/main" id="{00D29BAC-6050-4617-A36E-C55A929D4970}"/>
              </a:ext>
            </a:extLst>
          </p:cNvPr>
          <p:cNvSpPr/>
          <p:nvPr/>
        </p:nvSpPr>
        <p:spPr>
          <a:xfrm>
            <a:off x="794088" y="778359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4" name="Zaoblený obdélník 10">
            <a:extLst>
              <a:ext uri="{FF2B5EF4-FFF2-40B4-BE49-F238E27FC236}">
                <a16:creationId xmlns:a16="http://schemas.microsoft.com/office/drawing/2014/main" id="{B5716E49-C74C-4CAE-8CFF-3F757A57390B}"/>
              </a:ext>
            </a:extLst>
          </p:cNvPr>
          <p:cNvSpPr/>
          <p:nvPr/>
        </p:nvSpPr>
        <p:spPr>
          <a:xfrm>
            <a:off x="824217" y="5682358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78 %</a:t>
            </a:r>
          </a:p>
        </p:txBody>
      </p:sp>
      <p:sp>
        <p:nvSpPr>
          <p:cNvPr id="5" name="Zaoblený obdélník 9">
            <a:extLst>
              <a:ext uri="{FF2B5EF4-FFF2-40B4-BE49-F238E27FC236}">
                <a16:creationId xmlns:a16="http://schemas.microsoft.com/office/drawing/2014/main" id="{DD155450-8368-464B-9ED3-6EB56688F9E7}"/>
              </a:ext>
            </a:extLst>
          </p:cNvPr>
          <p:cNvSpPr/>
          <p:nvPr/>
        </p:nvSpPr>
        <p:spPr>
          <a:xfrm>
            <a:off x="824217" y="4455835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81 %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AEDE020-F259-4C85-BCE7-5B71171ACEE6}"/>
              </a:ext>
            </a:extLst>
          </p:cNvPr>
          <p:cNvSpPr/>
          <p:nvPr/>
        </p:nvSpPr>
        <p:spPr bwMode="auto">
          <a:xfrm>
            <a:off x="3988793" y="793754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úmrtí na COVID-19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33F7BE0B-C238-4084-9907-A7775B54362E}"/>
              </a:ext>
            </a:extLst>
          </p:cNvPr>
          <p:cNvSpPr/>
          <p:nvPr/>
        </p:nvSpPr>
        <p:spPr bwMode="auto">
          <a:xfrm>
            <a:off x="3988793" y="5682358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mezi 1. a 2. dávkou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32F701B6-5EED-4FFC-B6AD-5CE49DA22C63}"/>
              </a:ext>
            </a:extLst>
          </p:cNvPr>
          <p:cNvSpPr/>
          <p:nvPr/>
        </p:nvSpPr>
        <p:spPr bwMode="auto">
          <a:xfrm>
            <a:off x="3988793" y="4499676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proti onemocnění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2">
            <a:extLst>
              <a:ext uri="{FF2B5EF4-FFF2-40B4-BE49-F238E27FC236}">
                <a16:creationId xmlns:a16="http://schemas.microsoft.com/office/drawing/2014/main" id="{38E9B2CA-8C17-45C2-B099-48757B9FFDCF}"/>
              </a:ext>
            </a:extLst>
          </p:cNvPr>
          <p:cNvSpPr/>
          <p:nvPr/>
        </p:nvSpPr>
        <p:spPr>
          <a:xfrm>
            <a:off x="794088" y="2004692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073E92E2-0361-4D5E-88A4-2CCBD2146D74}"/>
              </a:ext>
            </a:extLst>
          </p:cNvPr>
          <p:cNvSpPr/>
          <p:nvPr/>
        </p:nvSpPr>
        <p:spPr bwMode="auto">
          <a:xfrm>
            <a:off x="3988793" y="2013023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hospitalizace / závažného průběhu  COVID-19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A6B6B682-F9A7-4908-ADC4-B43FED63660F}"/>
              </a:ext>
            </a:extLst>
          </p:cNvPr>
          <p:cNvSpPr/>
          <p:nvPr/>
        </p:nvSpPr>
        <p:spPr>
          <a:xfrm>
            <a:off x="794088" y="3231025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50B7600E-9DE9-478F-83AF-E36A2888313C}"/>
              </a:ext>
            </a:extLst>
          </p:cNvPr>
          <p:cNvSpPr/>
          <p:nvPr/>
        </p:nvSpPr>
        <p:spPr bwMode="auto">
          <a:xfrm>
            <a:off x="3988793" y="3231025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 hospitalizace na COVID-19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50B56-4EE1-4F48-B6A9-794D711E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AstraZeneca – základní údaje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FBF6214-F93D-4E59-864B-B48257CAD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26" y="760884"/>
            <a:ext cx="885986" cy="885986"/>
          </a:xfrm>
          <a:prstGeom prst="rect">
            <a:avLst/>
          </a:prstGeom>
          <a:noFill/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80C174E5-92F6-41E6-925F-58F7812AA07D}"/>
              </a:ext>
            </a:extLst>
          </p:cNvPr>
          <p:cNvGrpSpPr/>
          <p:nvPr/>
        </p:nvGrpSpPr>
        <p:grpSpPr>
          <a:xfrm>
            <a:off x="1123849" y="1927264"/>
            <a:ext cx="1980857" cy="2187536"/>
            <a:chOff x="3597507" y="4313113"/>
            <a:chExt cx="2249557" cy="2249557"/>
          </a:xfrm>
        </p:grpSpPr>
        <p:pic>
          <p:nvPicPr>
            <p:cNvPr id="6" name="Graphic 25">
              <a:extLst>
                <a:ext uri="{FF2B5EF4-FFF2-40B4-BE49-F238E27FC236}">
                  <a16:creationId xmlns:a16="http://schemas.microsoft.com/office/drawing/2014/main" id="{AB916568-0071-4B8A-9FCF-AEF4B577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04236" y="4319842"/>
              <a:ext cx="2236097" cy="2236097"/>
            </a:xfrm>
            <a:prstGeom prst="rect">
              <a:avLst/>
            </a:prstGeom>
          </p:spPr>
        </p:pic>
        <p:pic>
          <p:nvPicPr>
            <p:cNvPr id="7" name="Graphic 23">
              <a:extLst>
                <a:ext uri="{FF2B5EF4-FFF2-40B4-BE49-F238E27FC236}">
                  <a16:creationId xmlns:a16="http://schemas.microsoft.com/office/drawing/2014/main" id="{6862D372-40C7-45F3-8D64-B0AB7B16E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7507" y="4313113"/>
              <a:ext cx="2249557" cy="2249557"/>
            </a:xfrm>
            <a:prstGeom prst="rect">
              <a:avLst/>
            </a:prstGeom>
          </p:spPr>
        </p:pic>
      </p:grp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993F129-A460-47EB-932A-F23C5AAD2E48}"/>
              </a:ext>
            </a:extLst>
          </p:cNvPr>
          <p:cNvSpPr txBox="1">
            <a:spLocks/>
          </p:cNvSpPr>
          <p:nvPr/>
        </p:nvSpPr>
        <p:spPr bwMode="auto">
          <a:xfrm>
            <a:off x="1064096" y="4334322"/>
            <a:ext cx="1835105" cy="10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Indikace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věk ≥ 18 let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C62195-91F0-4DE8-8382-4DAE195B4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723" y="2030978"/>
            <a:ext cx="618210" cy="19567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919B40-A975-44FC-9511-0F489C24D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92" y="2030978"/>
            <a:ext cx="618210" cy="195675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1BA63DF-DED9-451E-AB11-B03120638413}"/>
              </a:ext>
            </a:extLst>
          </p:cNvPr>
          <p:cNvSpPr/>
          <p:nvPr/>
        </p:nvSpPr>
        <p:spPr>
          <a:xfrm rot="16200000">
            <a:off x="5038185" y="2793072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0,5 ml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0FA9866-B07A-4F59-B156-BBBC3CEEB273}"/>
              </a:ext>
            </a:extLst>
          </p:cNvPr>
          <p:cNvSpPr/>
          <p:nvPr/>
        </p:nvSpPr>
        <p:spPr>
          <a:xfrm rot="16200000">
            <a:off x="4223175" y="2787698"/>
            <a:ext cx="77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0,5 ml</a:t>
            </a:r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321E49B-13BD-4099-8137-1AE610644396}"/>
              </a:ext>
            </a:extLst>
          </p:cNvPr>
          <p:cNvSpPr txBox="1">
            <a:spLocks/>
          </p:cNvSpPr>
          <p:nvPr/>
        </p:nvSpPr>
        <p:spPr bwMode="auto">
          <a:xfrm>
            <a:off x="3984978" y="4334323"/>
            <a:ext cx="1835105" cy="10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 dávky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 měsíce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4A0EED9-0F68-442B-8F3A-11F3A4A45A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3000" l="24500" r="78167"/>
                    </a14:imgEffect>
                  </a14:imgLayer>
                </a14:imgProps>
              </a:ext>
            </a:extLst>
          </a:blip>
          <a:srcRect l="19554" t="3096" r="21941" b="4028"/>
          <a:stretch/>
        </p:blipFill>
        <p:spPr>
          <a:xfrm>
            <a:off x="7245961" y="1747319"/>
            <a:ext cx="1312447" cy="2460837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1A2E80C7-6023-43DD-BA50-9B0BBF3611A5}"/>
              </a:ext>
            </a:extLst>
          </p:cNvPr>
          <p:cNvSpPr txBox="1">
            <a:spLocks/>
          </p:cNvSpPr>
          <p:nvPr/>
        </p:nvSpPr>
        <p:spPr bwMode="auto">
          <a:xfrm>
            <a:off x="7431070" y="2314903"/>
            <a:ext cx="942228" cy="3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2-8°C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72352F10-04A8-4C2D-9ECB-6E230D71F14F}"/>
              </a:ext>
            </a:extLst>
          </p:cNvPr>
          <p:cNvSpPr txBox="1">
            <a:spLocks/>
          </p:cNvSpPr>
          <p:nvPr/>
        </p:nvSpPr>
        <p:spPr bwMode="auto">
          <a:xfrm>
            <a:off x="6639107" y="4365135"/>
            <a:ext cx="2526157" cy="133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48 h po otevření</a:t>
            </a:r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 hodin do 30°C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F94BDDC-467D-451E-B2C4-B9999907C8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67" y="1838924"/>
            <a:ext cx="2385478" cy="3180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1C973CFE-A3F0-418E-AC3E-C0902355E6C6}"/>
              </a:ext>
            </a:extLst>
          </p:cNvPr>
          <p:cNvSpPr/>
          <p:nvPr/>
        </p:nvSpPr>
        <p:spPr>
          <a:xfrm>
            <a:off x="9077493" y="5364369"/>
            <a:ext cx="311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b="1" i="1"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cs-CZ" b="1" i="1" dirty="0">
                <a:latin typeface="Calibri" panose="020F0502020204030204" pitchFamily="34" charset="0"/>
                <a:cs typeface="Calibri" panose="020F0502020204030204" pitchFamily="34" charset="0"/>
              </a:rPr>
              <a:t>AstraZeneca </a:t>
            </a:r>
            <a:r>
              <a:rPr lang="cs-CZ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4B09-6B59-42DE-BCA8-62F599C8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 vakcína funguje?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6A4717-4853-4BDB-A1CB-14611687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6" y="2652975"/>
            <a:ext cx="1895475" cy="20383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BD30237-36FF-4EE0-837A-D034342FB837}"/>
              </a:ext>
            </a:extLst>
          </p:cNvPr>
          <p:cNvSpPr/>
          <p:nvPr/>
        </p:nvSpPr>
        <p:spPr>
          <a:xfrm>
            <a:off x="381740" y="1880878"/>
            <a:ext cx="256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speciální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adenovirus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bez schopnosti replikace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3556EDE-8633-4EE8-8984-87EE90E5E726}"/>
              </a:ext>
            </a:extLst>
          </p:cNvPr>
          <p:cNvSpPr/>
          <p:nvPr/>
        </p:nvSpPr>
        <p:spPr>
          <a:xfrm>
            <a:off x="2733613" y="3039778"/>
            <a:ext cx="2219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Přidán gen pro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spike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protein SARS-CoV-2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70ECF4-295E-420E-90DC-2DB5E3278F21}"/>
              </a:ext>
            </a:extLst>
          </p:cNvPr>
          <p:cNvSpPr/>
          <p:nvPr/>
        </p:nvSpPr>
        <p:spPr>
          <a:xfrm>
            <a:off x="2733614" y="3700089"/>
            <a:ext cx="2219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Genom adenoviru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odebrány geny pro replikaci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ahnutá šipka doprava 21">
            <a:extLst>
              <a:ext uri="{FF2B5EF4-FFF2-40B4-BE49-F238E27FC236}">
                <a16:creationId xmlns:a16="http://schemas.microsoft.com/office/drawing/2014/main" id="{405FC383-CDA9-49B1-BDBB-61B16F17201C}"/>
              </a:ext>
            </a:extLst>
          </p:cNvPr>
          <p:cNvSpPr/>
          <p:nvPr/>
        </p:nvSpPr>
        <p:spPr>
          <a:xfrm>
            <a:off x="381739" y="4531086"/>
            <a:ext cx="986261" cy="1319139"/>
          </a:xfrm>
          <a:prstGeom prst="curvedRightArrow">
            <a:avLst>
              <a:gd name="adj1" fmla="val 5266"/>
              <a:gd name="adj2" fmla="val 60196"/>
              <a:gd name="adj3" fmla="val 228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3B36EC-DD4A-48B7-B12E-F974AFE98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47" y="4876752"/>
            <a:ext cx="587056" cy="19469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7442776-4D86-4AE0-81DE-48A472E5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19" y="4876752"/>
            <a:ext cx="1034148" cy="1292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404EB0-9EF2-4806-BD6C-E7DBDFB5C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745" y="4271316"/>
            <a:ext cx="2064550" cy="230360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51E930D-832D-4541-8F82-990ED4F6D998}"/>
              </a:ext>
            </a:extLst>
          </p:cNvPr>
          <p:cNvSpPr/>
          <p:nvPr/>
        </p:nvSpPr>
        <p:spPr>
          <a:xfrm>
            <a:off x="6889064" y="4350164"/>
            <a:ext cx="1466819" cy="52658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Spike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protein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8BD846E-FF72-495A-863A-71BA8DF288E0}"/>
              </a:ext>
            </a:extLst>
          </p:cNvPr>
          <p:cNvSpPr/>
          <p:nvPr/>
        </p:nvSpPr>
        <p:spPr>
          <a:xfrm>
            <a:off x="8243804" y="5069175"/>
            <a:ext cx="235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Imunitní B- a T -  buněčná odpověď</a:t>
            </a:r>
          </a:p>
        </p:txBody>
      </p:sp>
      <p:sp>
        <p:nvSpPr>
          <p:cNvPr id="15" name="Šipka doprava 27">
            <a:extLst>
              <a:ext uri="{FF2B5EF4-FFF2-40B4-BE49-F238E27FC236}">
                <a16:creationId xmlns:a16="http://schemas.microsoft.com/office/drawing/2014/main" id="{3EB1719B-EAF7-45FE-BBEA-6FDA523D2A71}"/>
              </a:ext>
            </a:extLst>
          </p:cNvPr>
          <p:cNvSpPr/>
          <p:nvPr/>
        </p:nvSpPr>
        <p:spPr>
          <a:xfrm>
            <a:off x="7175671" y="5300264"/>
            <a:ext cx="1036835" cy="2457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27">
            <a:extLst>
              <a:ext uri="{FF2B5EF4-FFF2-40B4-BE49-F238E27FC236}">
                <a16:creationId xmlns:a16="http://schemas.microsoft.com/office/drawing/2014/main" id="{9FBD4FE5-9F77-40A1-A389-162B9859C6D7}"/>
              </a:ext>
            </a:extLst>
          </p:cNvPr>
          <p:cNvSpPr/>
          <p:nvPr/>
        </p:nvSpPr>
        <p:spPr>
          <a:xfrm>
            <a:off x="3859222" y="5300264"/>
            <a:ext cx="1036835" cy="2457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Šipka doprava 27">
            <a:extLst>
              <a:ext uri="{FF2B5EF4-FFF2-40B4-BE49-F238E27FC236}">
                <a16:creationId xmlns:a16="http://schemas.microsoft.com/office/drawing/2014/main" id="{B0C9C877-AAFD-4B9F-9493-42AF9618332F}"/>
              </a:ext>
            </a:extLst>
          </p:cNvPr>
          <p:cNvSpPr/>
          <p:nvPr/>
        </p:nvSpPr>
        <p:spPr>
          <a:xfrm>
            <a:off x="2466521" y="5278690"/>
            <a:ext cx="414830" cy="2888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FD10298-2A6F-4AD1-8DB6-5E16234EF2B2}"/>
              </a:ext>
            </a:extLst>
          </p:cNvPr>
          <p:cNvSpPr/>
          <p:nvPr/>
        </p:nvSpPr>
        <p:spPr>
          <a:xfrm>
            <a:off x="4765649" y="1348595"/>
            <a:ext cx="7293935" cy="27302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DF07A3-2566-47F7-8414-A50D6DF7A4EF}"/>
              </a:ext>
            </a:extLst>
          </p:cNvPr>
          <p:cNvSpPr txBox="1"/>
          <p:nvPr/>
        </p:nvSpPr>
        <p:spPr>
          <a:xfrm>
            <a:off x="4861341" y="1404849"/>
            <a:ext cx="7102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Co znamená, že je vakcína vektorová, rekombinantní a nereplikující?  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Vložení genu do lidské buňky pomocí jiného viru – vektoru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</a:rPr>
              <a:t>Nehrozí interakce s protilátkami proti lidskému adenoviru </a:t>
            </a:r>
          </a:p>
        </p:txBody>
      </p:sp>
    </p:spTree>
    <p:extLst>
      <p:ext uri="{BB962C8B-B14F-4D97-AF65-F5344CB8AC3E}">
        <p14:creationId xmlns:p14="http://schemas.microsoft.com/office/powerpoint/2010/main" val="219942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4C36E-A804-4277-B633-2BAB77E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667107" cy="576000"/>
          </a:xfrm>
        </p:spPr>
        <p:txBody>
          <a:bodyPr/>
          <a:lstStyle/>
          <a:p>
            <a:r>
              <a:rPr lang="cs-CZ" sz="2800" dirty="0"/>
              <a:t>Účinnost vakcín – co je hodně a co málo?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740CEE-D596-4F20-8177-34A3460F37D4}"/>
              </a:ext>
            </a:extLst>
          </p:cNvPr>
          <p:cNvSpPr txBox="1">
            <a:spLocks/>
          </p:cNvSpPr>
          <p:nvPr/>
        </p:nvSpPr>
        <p:spPr>
          <a:xfrm>
            <a:off x="307311" y="877185"/>
            <a:ext cx="11728745" cy="5566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Chřipka: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 jedné dávce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45-73 %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dle věku</a:t>
            </a: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Pneumokokový zápal plic: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jedné dávce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89 %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40 - 53 %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(polysacharidová)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Černý kašel: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 5 dávkách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– 90 % </a:t>
            </a: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Spalničky: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 dvou dávkách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– 97 %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Břišní tyfus: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 jedné dávce za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roku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za 3 roky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 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Žlutá zimnice: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jedné dávce za 10 dní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80-100%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za 30 dní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99%</a:t>
            </a:r>
            <a:endParaRPr lang="cs-CZ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Vzteklina: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3 dávkách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99 % </a:t>
            </a:r>
          </a:p>
        </p:txBody>
      </p:sp>
    </p:spTree>
    <p:extLst>
      <p:ext uri="{BB962C8B-B14F-4D97-AF65-F5344CB8AC3E}">
        <p14:creationId xmlns:p14="http://schemas.microsoft.com/office/powerpoint/2010/main" val="395670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F20A5-E9C2-43A6-9684-020F6C2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Důležitá čísla </a:t>
            </a:r>
          </a:p>
        </p:txBody>
      </p:sp>
      <p:sp>
        <p:nvSpPr>
          <p:cNvPr id="3" name="Zaoblený obdélník 12">
            <a:extLst>
              <a:ext uri="{FF2B5EF4-FFF2-40B4-BE49-F238E27FC236}">
                <a16:creationId xmlns:a16="http://schemas.microsoft.com/office/drawing/2014/main" id="{00D29BAC-6050-4617-A36E-C55A929D4970}"/>
              </a:ext>
            </a:extLst>
          </p:cNvPr>
          <p:cNvSpPr/>
          <p:nvPr/>
        </p:nvSpPr>
        <p:spPr>
          <a:xfrm>
            <a:off x="794088" y="1433129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4" name="Zaoblený obdélník 10">
            <a:extLst>
              <a:ext uri="{FF2B5EF4-FFF2-40B4-BE49-F238E27FC236}">
                <a16:creationId xmlns:a16="http://schemas.microsoft.com/office/drawing/2014/main" id="{B5716E49-C74C-4CAE-8CFF-3F757A57390B}"/>
              </a:ext>
            </a:extLst>
          </p:cNvPr>
          <p:cNvSpPr/>
          <p:nvPr/>
        </p:nvSpPr>
        <p:spPr>
          <a:xfrm>
            <a:off x="794088" y="2916917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78 %</a:t>
            </a:r>
          </a:p>
        </p:txBody>
      </p:sp>
      <p:sp>
        <p:nvSpPr>
          <p:cNvPr id="5" name="Zaoblený obdélník 9">
            <a:extLst>
              <a:ext uri="{FF2B5EF4-FFF2-40B4-BE49-F238E27FC236}">
                <a16:creationId xmlns:a16="http://schemas.microsoft.com/office/drawing/2014/main" id="{DD155450-8368-464B-9ED3-6EB56688F9E7}"/>
              </a:ext>
            </a:extLst>
          </p:cNvPr>
          <p:cNvSpPr/>
          <p:nvPr/>
        </p:nvSpPr>
        <p:spPr>
          <a:xfrm>
            <a:off x="794088" y="4558376"/>
            <a:ext cx="2286000" cy="1024166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81 %</a:t>
            </a: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EAEDE020-F259-4C85-BCE7-5B71171ACEE6}"/>
              </a:ext>
            </a:extLst>
          </p:cNvPr>
          <p:cNvSpPr/>
          <p:nvPr/>
        </p:nvSpPr>
        <p:spPr bwMode="auto">
          <a:xfrm>
            <a:off x="4158914" y="1433129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proti závažnému průběhu, hospitalizacím a úmrtím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33F7BE0B-C238-4084-9907-A7775B54362E}"/>
              </a:ext>
            </a:extLst>
          </p:cNvPr>
          <p:cNvSpPr/>
          <p:nvPr/>
        </p:nvSpPr>
        <p:spPr bwMode="auto">
          <a:xfrm>
            <a:off x="4158914" y="2958195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mezi 1. a 2. dávkou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32F701B6-5EED-4FFC-B6AD-5CE49DA22C63}"/>
              </a:ext>
            </a:extLst>
          </p:cNvPr>
          <p:cNvSpPr/>
          <p:nvPr/>
        </p:nvSpPr>
        <p:spPr bwMode="auto">
          <a:xfrm>
            <a:off x="4158914" y="4499782"/>
            <a:ext cx="6399216" cy="102416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>
                <a:alpha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7160" tIns="27000" rIns="137160" bIns="2700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proti onemocnění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70050-C86F-41CC-BFA8-D896F67A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794698" cy="576000"/>
          </a:xfrm>
        </p:spPr>
        <p:txBody>
          <a:bodyPr/>
          <a:lstStyle/>
          <a:p>
            <a:r>
              <a:rPr lang="cs-CZ" sz="2400" dirty="0"/>
              <a:t>Účinnost vakcíny AstraZeneca (nová data 19. února)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0925CC8-F771-4275-9D79-8D7258E4E7AE}"/>
              </a:ext>
            </a:extLst>
          </p:cNvPr>
          <p:cNvCxnSpPr>
            <a:cxnSpLocks/>
          </p:cNvCxnSpPr>
          <p:nvPr/>
        </p:nvCxnSpPr>
        <p:spPr>
          <a:xfrm>
            <a:off x="882502" y="5847794"/>
            <a:ext cx="1019662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Šipka dolů 6">
            <a:extLst>
              <a:ext uri="{FF2B5EF4-FFF2-40B4-BE49-F238E27FC236}">
                <a16:creationId xmlns:a16="http://schemas.microsoft.com/office/drawing/2014/main" id="{B242CE29-0347-48F3-BED7-DC8F13CA42E2}"/>
              </a:ext>
            </a:extLst>
          </p:cNvPr>
          <p:cNvSpPr/>
          <p:nvPr/>
        </p:nvSpPr>
        <p:spPr>
          <a:xfrm>
            <a:off x="882502" y="3429000"/>
            <a:ext cx="72008" cy="208823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Šipka dolů 7">
            <a:extLst>
              <a:ext uri="{FF2B5EF4-FFF2-40B4-BE49-F238E27FC236}">
                <a16:creationId xmlns:a16="http://schemas.microsoft.com/office/drawing/2014/main" id="{18EBEDDF-707A-471E-A92F-CDD781A04967}"/>
              </a:ext>
            </a:extLst>
          </p:cNvPr>
          <p:cNvSpPr/>
          <p:nvPr/>
        </p:nvSpPr>
        <p:spPr>
          <a:xfrm>
            <a:off x="9355679" y="3429000"/>
            <a:ext cx="72008" cy="208823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71C15AF-80F0-4C5C-84F9-56F9FE2DEEDD}"/>
              </a:ext>
            </a:extLst>
          </p:cNvPr>
          <p:cNvSpPr/>
          <p:nvPr/>
        </p:nvSpPr>
        <p:spPr>
          <a:xfrm>
            <a:off x="10133630" y="2870792"/>
            <a:ext cx="416288" cy="26464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D68760A-B439-4D81-8E1B-5521DCC4E262}"/>
              </a:ext>
            </a:extLst>
          </p:cNvPr>
          <p:cNvSpPr/>
          <p:nvPr/>
        </p:nvSpPr>
        <p:spPr>
          <a:xfrm>
            <a:off x="3398168" y="3932992"/>
            <a:ext cx="360040" cy="15841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1AB4CF-B91A-49E2-9570-888E0482AA35}"/>
              </a:ext>
            </a:extLst>
          </p:cNvPr>
          <p:cNvSpPr txBox="1"/>
          <p:nvPr/>
        </p:nvSpPr>
        <p:spPr>
          <a:xfrm>
            <a:off x="625797" y="613571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Den 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C5DCAA-7030-4E27-9B19-E132E96EFFA3}"/>
              </a:ext>
            </a:extLst>
          </p:cNvPr>
          <p:cNvSpPr txBox="1"/>
          <p:nvPr/>
        </p:nvSpPr>
        <p:spPr>
          <a:xfrm>
            <a:off x="3244603" y="613571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Den 14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983D9C-AE21-400A-8736-52DEB34853C5}"/>
              </a:ext>
            </a:extLst>
          </p:cNvPr>
          <p:cNvSpPr txBox="1"/>
          <p:nvPr/>
        </p:nvSpPr>
        <p:spPr>
          <a:xfrm>
            <a:off x="4468520" y="613571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Den 21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04293B-943A-4F65-9B2C-47C0D4DD3524}"/>
              </a:ext>
            </a:extLst>
          </p:cNvPr>
          <p:cNvSpPr txBox="1"/>
          <p:nvPr/>
        </p:nvSpPr>
        <p:spPr>
          <a:xfrm>
            <a:off x="9058098" y="6132715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Den </a:t>
            </a:r>
            <a:r>
              <a:rPr lang="cs-CZ" sz="1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Zástupný symbol pro obsah 31">
            <a:extLst>
              <a:ext uri="{FF2B5EF4-FFF2-40B4-BE49-F238E27FC236}">
                <a16:creationId xmlns:a16="http://schemas.microsoft.com/office/drawing/2014/main" id="{25F0B9E6-C000-4F94-9CE8-FE19BF2D0E9E}"/>
              </a:ext>
            </a:extLst>
          </p:cNvPr>
          <p:cNvSpPr txBox="1">
            <a:spLocks/>
          </p:cNvSpPr>
          <p:nvPr/>
        </p:nvSpPr>
        <p:spPr>
          <a:xfrm>
            <a:off x="498698" y="1533854"/>
            <a:ext cx="1393898" cy="11798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17 178 osob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cs-CZ" sz="1400" dirty="0">
                <a:solidFill>
                  <a:srgbClr val="002060"/>
                </a:solidFill>
              </a:rPr>
            </a:br>
            <a:r>
              <a:rPr lang="cs-CZ" sz="1200" b="1" dirty="0">
                <a:solidFill>
                  <a:srgbClr val="002060"/>
                </a:solidFill>
              </a:rPr>
              <a:t>8581 placebo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b="1" dirty="0">
                <a:solidFill>
                  <a:srgbClr val="002060"/>
                </a:solidFill>
              </a:rPr>
              <a:t>8597 vakcína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8BA2AE-DD25-488C-B5F5-7588200B7744}"/>
              </a:ext>
            </a:extLst>
          </p:cNvPr>
          <p:cNvSpPr txBox="1"/>
          <p:nvPr/>
        </p:nvSpPr>
        <p:spPr>
          <a:xfrm>
            <a:off x="498697" y="2965871"/>
            <a:ext cx="114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1. dávka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BFA848E-F771-4074-9385-4644EED91F9A}"/>
              </a:ext>
            </a:extLst>
          </p:cNvPr>
          <p:cNvSpPr txBox="1"/>
          <p:nvPr/>
        </p:nvSpPr>
        <p:spPr>
          <a:xfrm>
            <a:off x="2757861" y="1971194"/>
            <a:ext cx="1661320" cy="173893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1100" b="1" dirty="0">
              <a:solidFill>
                <a:srgbClr val="FF0000"/>
              </a:solidFill>
            </a:endParaRP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Efektivita v prevenci </a:t>
            </a: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Onemocnění</a:t>
            </a:r>
          </a:p>
          <a:p>
            <a:pPr algn="ctr"/>
            <a:endParaRPr lang="cs-CZ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b="1" dirty="0">
                <a:solidFill>
                  <a:srgbClr val="002060"/>
                </a:solidFill>
              </a:rPr>
              <a:t>66,7 %</a:t>
            </a:r>
          </a:p>
          <a:p>
            <a:pPr algn="ctr"/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A30E009-EA2D-464A-BE09-19D25C813541}"/>
              </a:ext>
            </a:extLst>
          </p:cNvPr>
          <p:cNvSpPr txBox="1"/>
          <p:nvPr/>
        </p:nvSpPr>
        <p:spPr>
          <a:xfrm>
            <a:off x="5112993" y="1610182"/>
            <a:ext cx="2158245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2060"/>
                </a:solidFill>
              </a:rPr>
              <a:t>vakcína AZ skupina</a:t>
            </a: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84 onemocnění</a:t>
            </a:r>
          </a:p>
          <a:p>
            <a:pPr algn="ctr"/>
            <a:endParaRPr lang="cs-CZ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 hospitalizací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8016268-B84F-4387-AF00-38CB69AF9F8B}"/>
              </a:ext>
            </a:extLst>
          </p:cNvPr>
          <p:cNvSpPr txBox="1"/>
          <p:nvPr/>
        </p:nvSpPr>
        <p:spPr>
          <a:xfrm>
            <a:off x="5085342" y="3314226"/>
            <a:ext cx="2158245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2060"/>
                </a:solidFill>
              </a:rPr>
              <a:t>placebo skupina</a:t>
            </a: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248 onemocnění</a:t>
            </a:r>
          </a:p>
          <a:p>
            <a:pPr algn="ctr"/>
            <a:endParaRPr lang="cs-CZ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15 hospitalizací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07A9E05-E543-4A9B-84F9-1241235C0C4B}"/>
              </a:ext>
            </a:extLst>
          </p:cNvPr>
          <p:cNvSpPr txBox="1"/>
          <p:nvPr/>
        </p:nvSpPr>
        <p:spPr>
          <a:xfrm>
            <a:off x="8946689" y="296587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2. dávka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6811514-6ACB-4BD8-862D-6415D1F781F0}"/>
              </a:ext>
            </a:extLst>
          </p:cNvPr>
          <p:cNvSpPr txBox="1"/>
          <p:nvPr/>
        </p:nvSpPr>
        <p:spPr>
          <a:xfrm>
            <a:off x="8891686" y="1010205"/>
            <a:ext cx="290017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Efektivita v prevenci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onemocnění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81,3 %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Až 2x více protilátek</a:t>
            </a: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517CECF9-2A50-4C70-BB53-2AF2B35ADD22}"/>
              </a:ext>
            </a:extLst>
          </p:cNvPr>
          <p:cNvSpPr/>
          <p:nvPr/>
        </p:nvSpPr>
        <p:spPr>
          <a:xfrm rot="19913289">
            <a:off x="4582633" y="2095949"/>
            <a:ext cx="372139" cy="34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640EFAE3-0AC0-4CCE-95CE-7EDD5BA6B45C}"/>
              </a:ext>
            </a:extLst>
          </p:cNvPr>
          <p:cNvSpPr/>
          <p:nvPr/>
        </p:nvSpPr>
        <p:spPr>
          <a:xfrm rot="2031257">
            <a:off x="4582632" y="3348039"/>
            <a:ext cx="372139" cy="345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39A1325-1128-4A97-8C7C-DE0A9B8360F8}"/>
              </a:ext>
            </a:extLst>
          </p:cNvPr>
          <p:cNvCxnSpPr>
            <a:cxnSpLocks/>
          </p:cNvCxnSpPr>
          <p:nvPr/>
        </p:nvCxnSpPr>
        <p:spPr>
          <a:xfrm>
            <a:off x="4133451" y="5351609"/>
            <a:ext cx="492464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595007C-DEDB-44B8-926F-BDBEADF73914}"/>
              </a:ext>
            </a:extLst>
          </p:cNvPr>
          <p:cNvSpPr txBox="1"/>
          <p:nvPr/>
        </p:nvSpPr>
        <p:spPr>
          <a:xfrm>
            <a:off x="4768701" y="4969548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solidFill>
                  <a:srgbClr val="002060"/>
                </a:solidFill>
              </a:rPr>
              <a:t>od 21. dne není pokles imunity </a:t>
            </a:r>
          </a:p>
        </p:txBody>
      </p:sp>
    </p:spTree>
    <p:extLst>
      <p:ext uri="{BB962C8B-B14F-4D97-AF65-F5344CB8AC3E}">
        <p14:creationId xmlns:p14="http://schemas.microsoft.com/office/powerpoint/2010/main" val="84221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FF974-7A8C-40B8-86A7-02DD0A72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Tvorba protilátek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CFBA77F-7F56-4F6F-8FF5-D23013F8F839}"/>
              </a:ext>
            </a:extLst>
          </p:cNvPr>
          <p:cNvSpPr txBox="1">
            <a:spLocks/>
          </p:cNvSpPr>
          <p:nvPr/>
        </p:nvSpPr>
        <p:spPr>
          <a:xfrm>
            <a:off x="381740" y="806398"/>
            <a:ext cx="8638512" cy="569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Vysoká tvorba protilátek po očkování už za 14 dnů</a:t>
            </a:r>
            <a:endParaRPr lang="cs-CZ" sz="1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B1638A-D2B6-4DF6-A267-96194FC7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" y="1450823"/>
            <a:ext cx="6470193" cy="2461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13B03D-BCBE-4055-A5A7-D6C646340546}"/>
              </a:ext>
            </a:extLst>
          </p:cNvPr>
          <p:cNvSpPr txBox="1"/>
          <p:nvPr/>
        </p:nvSpPr>
        <p:spPr>
          <a:xfrm>
            <a:off x="6740344" y="1858453"/>
            <a:ext cx="518938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Vysoká protilátková odpověď za 14 dnů po vakcinaci (max 28. den)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7C8616-FA2D-4D6B-B212-69636D6F424C}"/>
              </a:ext>
            </a:extLst>
          </p:cNvPr>
          <p:cNvSpPr/>
          <p:nvPr/>
        </p:nvSpPr>
        <p:spPr>
          <a:xfrm>
            <a:off x="2806926" y="1940558"/>
            <a:ext cx="1148386" cy="999014"/>
          </a:xfrm>
          <a:prstGeom prst="rect">
            <a:avLst/>
          </a:prstGeom>
          <a:noFill/>
          <a:ln w="38100">
            <a:solidFill>
              <a:srgbClr val="E01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6F47E7-B9AA-48C0-892A-2CEF17B5683C}"/>
              </a:ext>
            </a:extLst>
          </p:cNvPr>
          <p:cNvSpPr/>
          <p:nvPr/>
        </p:nvSpPr>
        <p:spPr>
          <a:xfrm>
            <a:off x="4485167" y="1940112"/>
            <a:ext cx="1148386" cy="999013"/>
          </a:xfrm>
          <a:prstGeom prst="rect">
            <a:avLst/>
          </a:prstGeom>
          <a:noFill/>
          <a:ln w="38100">
            <a:solidFill>
              <a:srgbClr val="E019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 b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8" name="Pravoúhlá spojnice 22">
            <a:extLst>
              <a:ext uri="{FF2B5EF4-FFF2-40B4-BE49-F238E27FC236}">
                <a16:creationId xmlns:a16="http://schemas.microsoft.com/office/drawing/2014/main" id="{9DC090CA-D00B-41E6-9F1A-190B44EA2D45}"/>
              </a:ext>
            </a:extLst>
          </p:cNvPr>
          <p:cNvCxnSpPr>
            <a:cxnSpLocks/>
          </p:cNvCxnSpPr>
          <p:nvPr/>
        </p:nvCxnSpPr>
        <p:spPr>
          <a:xfrm flipV="1">
            <a:off x="2990074" y="2604977"/>
            <a:ext cx="4378289" cy="1257971"/>
          </a:xfrm>
          <a:prstGeom prst="bentConnector3">
            <a:avLst>
              <a:gd name="adj1" fmla="val 87884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44066C80-D986-4875-AE86-C6963187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4130220"/>
            <a:ext cx="6477573" cy="261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BB14D8C-E39B-42B9-9943-FCBF9BB5494B}"/>
              </a:ext>
            </a:extLst>
          </p:cNvPr>
          <p:cNvSpPr txBox="1"/>
          <p:nvPr/>
        </p:nvSpPr>
        <p:spPr>
          <a:xfrm>
            <a:off x="6686550" y="4734207"/>
            <a:ext cx="52431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Rychlá specifická T buněčná odpověď za 14 dnů po vakcinaci</a:t>
            </a:r>
          </a:p>
          <a:p>
            <a:pPr algn="ctr"/>
            <a:endParaRPr 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Pravoúhlá spojnice 9">
            <a:extLst>
              <a:ext uri="{FF2B5EF4-FFF2-40B4-BE49-F238E27FC236}">
                <a16:creationId xmlns:a16="http://schemas.microsoft.com/office/drawing/2014/main" id="{F71B7496-293F-4766-BFBB-A81185FCE68F}"/>
              </a:ext>
            </a:extLst>
          </p:cNvPr>
          <p:cNvCxnSpPr>
            <a:cxnSpLocks/>
          </p:cNvCxnSpPr>
          <p:nvPr/>
        </p:nvCxnSpPr>
        <p:spPr>
          <a:xfrm flipV="1">
            <a:off x="3381119" y="5472871"/>
            <a:ext cx="3987244" cy="1152478"/>
          </a:xfrm>
          <a:prstGeom prst="bentConnector3">
            <a:avLst>
              <a:gd name="adj1" fmla="val 87066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9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FF974-7A8C-40B8-86A7-02DD0A72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Tvorba protilátek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EBAADC-A83E-4191-99A1-791EB768CC03}"/>
              </a:ext>
            </a:extLst>
          </p:cNvPr>
          <p:cNvSpPr/>
          <p:nvPr/>
        </p:nvSpPr>
        <p:spPr>
          <a:xfrm>
            <a:off x="381740" y="721996"/>
            <a:ext cx="11622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Množství protilátek je stejně vysoké v každém věku, včetně seniorů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1C7537-53D4-45EC-A786-05099E1BA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81"/>
          <a:stretch/>
        </p:blipFill>
        <p:spPr>
          <a:xfrm>
            <a:off x="718799" y="1655135"/>
            <a:ext cx="416154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5BD8FD0-F984-471E-BCC9-CFB77EAAA1B9}"/>
              </a:ext>
            </a:extLst>
          </p:cNvPr>
          <p:cNvSpPr/>
          <p:nvPr/>
        </p:nvSpPr>
        <p:spPr>
          <a:xfrm>
            <a:off x="2716102" y="1765005"/>
            <a:ext cx="2164242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3A06A2-9A73-4187-84AB-BCFAF8094E42}"/>
              </a:ext>
            </a:extLst>
          </p:cNvPr>
          <p:cNvSpPr txBox="1"/>
          <p:nvPr/>
        </p:nvSpPr>
        <p:spPr>
          <a:xfrm>
            <a:off x="5155573" y="4465674"/>
            <a:ext cx="124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dávka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8AF16BF-BFF0-49DF-BC75-66AFF3EAD5F0}"/>
              </a:ext>
            </a:extLst>
          </p:cNvPr>
          <p:cNvCxnSpPr>
            <a:cxnSpLocks/>
          </p:cNvCxnSpPr>
          <p:nvPr/>
        </p:nvCxnSpPr>
        <p:spPr>
          <a:xfrm>
            <a:off x="4628546" y="3061504"/>
            <a:ext cx="2683112" cy="121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5282DD0-DBA3-4193-B60D-A236FABD9948}"/>
              </a:ext>
            </a:extLst>
          </p:cNvPr>
          <p:cNvCxnSpPr>
            <a:cxnSpLocks/>
          </p:cNvCxnSpPr>
          <p:nvPr/>
        </p:nvCxnSpPr>
        <p:spPr>
          <a:xfrm>
            <a:off x="4628546" y="3200400"/>
            <a:ext cx="1931742" cy="149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BABFC5-8599-4ACE-91D1-ED22E6150010}"/>
              </a:ext>
            </a:extLst>
          </p:cNvPr>
          <p:cNvSpPr txBox="1"/>
          <p:nvPr/>
        </p:nvSpPr>
        <p:spPr>
          <a:xfrm>
            <a:off x="7311658" y="4256106"/>
            <a:ext cx="175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56 – 59 let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101A11B-4C86-449F-96F7-A490D72788E9}"/>
              </a:ext>
            </a:extLst>
          </p:cNvPr>
          <p:cNvSpPr txBox="1"/>
          <p:nvPr/>
        </p:nvSpPr>
        <p:spPr>
          <a:xfrm>
            <a:off x="6281400" y="4835402"/>
            <a:ext cx="190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70 let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B2AE2FD-84D8-4304-8F99-370663BDF980}"/>
              </a:ext>
            </a:extLst>
          </p:cNvPr>
          <p:cNvSpPr txBox="1"/>
          <p:nvPr/>
        </p:nvSpPr>
        <p:spPr>
          <a:xfrm>
            <a:off x="6065932" y="1611684"/>
            <a:ext cx="121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dávka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8625219-D753-4A66-9A05-6476B27A5A65}"/>
              </a:ext>
            </a:extLst>
          </p:cNvPr>
          <p:cNvCxnSpPr>
            <a:cxnSpLocks/>
          </p:cNvCxnSpPr>
          <p:nvPr/>
        </p:nvCxnSpPr>
        <p:spPr>
          <a:xfrm flipV="1">
            <a:off x="4632090" y="2230910"/>
            <a:ext cx="3873957" cy="634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1CD8214-5586-4902-9CEF-31049CEE6D15}"/>
              </a:ext>
            </a:extLst>
          </p:cNvPr>
          <p:cNvCxnSpPr>
            <a:cxnSpLocks/>
          </p:cNvCxnSpPr>
          <p:nvPr/>
        </p:nvCxnSpPr>
        <p:spPr>
          <a:xfrm flipV="1">
            <a:off x="4628546" y="1799627"/>
            <a:ext cx="4058254" cy="99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79C1C27-0A6C-4624-B839-ADD6F6CB6E36}"/>
              </a:ext>
            </a:extLst>
          </p:cNvPr>
          <p:cNvSpPr txBox="1"/>
          <p:nvPr/>
        </p:nvSpPr>
        <p:spPr>
          <a:xfrm>
            <a:off x="8844872" y="2065336"/>
            <a:ext cx="175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56 – 59 let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1E7F718-0970-466E-9966-FB217CC42855}"/>
              </a:ext>
            </a:extLst>
          </p:cNvPr>
          <p:cNvSpPr txBox="1"/>
          <p:nvPr/>
        </p:nvSpPr>
        <p:spPr>
          <a:xfrm>
            <a:off x="8918666" y="1503395"/>
            <a:ext cx="190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70 let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5E1B1C1-3C36-41F6-B17D-ECB02555213F}"/>
              </a:ext>
            </a:extLst>
          </p:cNvPr>
          <p:cNvSpPr/>
          <p:nvPr/>
        </p:nvSpPr>
        <p:spPr>
          <a:xfrm>
            <a:off x="381740" y="648587"/>
            <a:ext cx="7760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Delší interval mezi dávkami zvyšuje účinnost</a:t>
            </a:r>
            <a:endParaRPr lang="cs-CZ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351A0A3-7102-4C77-90BC-F97EE0ACA8A5}"/>
              </a:ext>
            </a:extLst>
          </p:cNvPr>
          <p:cNvSpPr txBox="1">
            <a:spLocks/>
          </p:cNvSpPr>
          <p:nvPr/>
        </p:nvSpPr>
        <p:spPr bwMode="auto">
          <a:xfrm>
            <a:off x="381740" y="2007157"/>
            <a:ext cx="8734517" cy="10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Interval mezi první druhou dávkou je doporučen 28-84 dnů</a:t>
            </a:r>
          </a:p>
          <a:p>
            <a:pPr>
              <a:spcBef>
                <a:spcPts val="0"/>
              </a:spcBef>
              <a:buClrTx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účinnost při delším intervalu 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dnů)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196500-54FD-4334-A6C2-A3415DE5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14" y="3311687"/>
            <a:ext cx="8805043" cy="306206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CC5A2B3-4CA6-4152-8784-9ACC9199FCA1}"/>
              </a:ext>
            </a:extLst>
          </p:cNvPr>
          <p:cNvSpPr/>
          <p:nvPr/>
        </p:nvSpPr>
        <p:spPr>
          <a:xfrm>
            <a:off x="8758711" y="5741580"/>
            <a:ext cx="1307804" cy="46783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3A6E8A-A1D6-4B06-B6EF-5BD9FE09AD8F}"/>
              </a:ext>
            </a:extLst>
          </p:cNvPr>
          <p:cNvSpPr/>
          <p:nvPr/>
        </p:nvSpPr>
        <p:spPr>
          <a:xfrm>
            <a:off x="1448474" y="5741580"/>
            <a:ext cx="1307804" cy="467833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57D357B-0166-4BC4-BE7C-4E563CCC796B}"/>
              </a:ext>
            </a:extLst>
          </p:cNvPr>
          <p:cNvSpPr/>
          <p:nvPr/>
        </p:nvSpPr>
        <p:spPr>
          <a:xfrm>
            <a:off x="8141881" y="4359349"/>
            <a:ext cx="542261" cy="1711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2FEB8D0-7889-464F-936D-0A62A79DB0B7}"/>
              </a:ext>
            </a:extLst>
          </p:cNvPr>
          <p:cNvSpPr txBox="1"/>
          <p:nvPr/>
        </p:nvSpPr>
        <p:spPr>
          <a:xfrm>
            <a:off x="8232329" y="4842719"/>
            <a:ext cx="31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AAD2FF-ED99-4116-9D7C-A492B9372948}"/>
              </a:ext>
            </a:extLst>
          </p:cNvPr>
          <p:cNvSpPr txBox="1"/>
          <p:nvPr/>
        </p:nvSpPr>
        <p:spPr>
          <a:xfrm>
            <a:off x="8034670" y="1113506"/>
            <a:ext cx="415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55 % vs. 81 %</a:t>
            </a:r>
            <a:endParaRPr lang="cs-CZ" sz="5400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B500BEC7-B670-4B41-B977-FAD8BDAF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580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COVID-PES-sablona</Template>
  <TotalTime>5843</TotalTime>
  <Words>496</Words>
  <Application>Microsoft Office PowerPoint</Application>
  <PresentationFormat>Širokoúhlá obrazovka</PresentationFormat>
  <Paragraphs>115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Wingdings 2</vt:lpstr>
      <vt:lpstr>Calibri</vt:lpstr>
      <vt:lpstr>Motiv Office</vt:lpstr>
      <vt:lpstr>Prezentace aplikace PowerPoint</vt:lpstr>
      <vt:lpstr>AstraZeneca – základní údaje</vt:lpstr>
      <vt:lpstr>Jak vakcína funguje? </vt:lpstr>
      <vt:lpstr>Účinnost vakcín – co je hodně a co málo? </vt:lpstr>
      <vt:lpstr>Důležitá čísla </vt:lpstr>
      <vt:lpstr>Účinnost vakcíny AstraZeneca (nová data 19. února)</vt:lpstr>
      <vt:lpstr>Tvorba protilátek</vt:lpstr>
      <vt:lpstr>Tvorba protilátek</vt:lpstr>
      <vt:lpstr>Prezentace aplikace PowerPoint</vt:lpstr>
      <vt:lpstr>Prezentace aplikace PowerPoint</vt:lpstr>
      <vt:lpstr>Prezentace aplikace PowerPoint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Protiepidemický systém ČR PES</dc:title>
  <dc:creator>Martin Komenda</dc:creator>
  <cp:lastModifiedBy>Hlaváčová Jana</cp:lastModifiedBy>
  <cp:revision>396</cp:revision>
  <dcterms:created xsi:type="dcterms:W3CDTF">2020-11-11T17:36:28Z</dcterms:created>
  <dcterms:modified xsi:type="dcterms:W3CDTF">2021-02-22T19:33:41Z</dcterms:modified>
</cp:coreProperties>
</file>